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301" r:id="rId7"/>
    <p:sldId id="302" r:id="rId8"/>
    <p:sldId id="303" r:id="rId9"/>
    <p:sldId id="267" r:id="rId10"/>
    <p:sldId id="305" r:id="rId11"/>
    <p:sldId id="272" r:id="rId12"/>
    <p:sldId id="273" r:id="rId13"/>
    <p:sldId id="274" r:id="rId14"/>
    <p:sldId id="275" r:id="rId15"/>
    <p:sldId id="276" r:id="rId16"/>
    <p:sldId id="313" r:id="rId17"/>
    <p:sldId id="277" r:id="rId18"/>
    <p:sldId id="321" r:id="rId19"/>
    <p:sldId id="278" r:id="rId20"/>
    <p:sldId id="279" r:id="rId21"/>
    <p:sldId id="280" r:id="rId22"/>
    <p:sldId id="310" r:id="rId23"/>
    <p:sldId id="281" r:id="rId24"/>
    <p:sldId id="314" r:id="rId25"/>
    <p:sldId id="282" r:id="rId26"/>
    <p:sldId id="283" r:id="rId27"/>
    <p:sldId id="315" r:id="rId28"/>
    <p:sldId id="284" r:id="rId29"/>
    <p:sldId id="286" r:id="rId30"/>
    <p:sldId id="320" r:id="rId31"/>
    <p:sldId id="287" r:id="rId32"/>
    <p:sldId id="288" r:id="rId33"/>
    <p:sldId id="324" r:id="rId34"/>
    <p:sldId id="317" r:id="rId35"/>
    <p:sldId id="318" r:id="rId36"/>
    <p:sldId id="289" r:id="rId37"/>
    <p:sldId id="290" r:id="rId38"/>
    <p:sldId id="291" r:id="rId39"/>
    <p:sldId id="292" r:id="rId40"/>
    <p:sldId id="293" r:id="rId41"/>
    <p:sldId id="311" r:id="rId42"/>
    <p:sldId id="312" r:id="rId43"/>
    <p:sldId id="294" r:id="rId44"/>
    <p:sldId id="322" r:id="rId45"/>
    <p:sldId id="319" r:id="rId46"/>
    <p:sldId id="295" r:id="rId47"/>
    <p:sldId id="307" r:id="rId48"/>
    <p:sldId id="323" r:id="rId49"/>
    <p:sldId id="308" r:id="rId50"/>
    <p:sldId id="309" r:id="rId51"/>
    <p:sldId id="296" r:id="rId52"/>
    <p:sldId id="297" r:id="rId53"/>
    <p:sldId id="298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04D"/>
  </p:clrMru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114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DFA28-87F8-40C8-9560-6BEF5C9E4EF3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elenaranko.ucoz.ru/" TargetMode="Externa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nsportal.ru/" TargetMode="External"/><Relationship Id="rId2" Type="http://schemas.openxmlformats.org/officeDocument/2006/relationships/hyperlink" Target="http://pro&#1096;&#1082;&#1086;&#1083;&#1091;.ru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ultiurok.ru/" TargetMode="External"/><Relationship Id="rId2" Type="http://schemas.openxmlformats.org/officeDocument/2006/relationships/hyperlink" Target="http://nsportal.ru/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2berega.spb.ru/" TargetMode="External"/><Relationship Id="rId4" Type="http://schemas.openxmlformats.org/officeDocument/2006/relationships/hyperlink" Target="http://infourok.ru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488" y="2714620"/>
            <a:ext cx="5072098" cy="3500461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ru-RU" sz="24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Сорокиной</a:t>
            </a:r>
          </a:p>
          <a:p>
            <a:pPr algn="l">
              <a:spcBef>
                <a:spcPts val="0"/>
              </a:spcBef>
              <a:defRPr/>
            </a:pPr>
            <a:r>
              <a:rPr lang="ru-RU" sz="24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Тамары</a:t>
            </a:r>
          </a:p>
          <a:p>
            <a:pPr algn="l">
              <a:spcBef>
                <a:spcPts val="0"/>
              </a:spcBef>
              <a:defRPr/>
            </a:pPr>
            <a:r>
              <a:rPr lang="ru-RU" sz="24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Михайловны</a:t>
            </a:r>
          </a:p>
          <a:p>
            <a:pPr>
              <a:spcBef>
                <a:spcPts val="0"/>
              </a:spcBef>
            </a:pP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63688" y="1268760"/>
            <a:ext cx="5308642" cy="588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1214423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857233"/>
            <a:ext cx="62151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Атюрьевский муниципальный  район Республика Мордовия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1857364"/>
            <a:ext cx="32861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spc="50" dirty="0" smtClean="0">
                <a:ln w="1143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S Gothic" charset="-128"/>
                <a:cs typeface="Times New Roman" pitchFamily="18" charset="0"/>
              </a:rPr>
              <a:t>Портфолио</a:t>
            </a:r>
            <a:endParaRPr lang="ru-RU" sz="4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00364" y="2413338"/>
            <a:ext cx="500066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 smtClean="0">
              <a:ln w="0"/>
              <a:solidFill>
                <a:srgbClr val="0066FF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 smtClean="0">
              <a:ln w="0"/>
              <a:solidFill>
                <a:srgbClr val="0066FF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 smtClean="0">
              <a:ln w="0"/>
              <a:solidFill>
                <a:srgbClr val="0066FF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 smtClean="0">
              <a:ln w="0"/>
              <a:solidFill>
                <a:srgbClr val="0066FF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 smtClean="0">
              <a:ln w="0"/>
              <a:solidFill>
                <a:srgbClr val="0066FF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 smtClean="0">
              <a:ln w="0"/>
              <a:solidFill>
                <a:srgbClr val="0066FF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cap="all" dirty="0" smtClean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учителя начальных классов</a:t>
            </a:r>
            <a:endParaRPr lang="en-US" b="1" cap="all" dirty="0" smtClean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МБОУ «Вольно – Никольская начальная общеобразовательная школа» Атюрьевского муниципального района Республики Мордовия</a:t>
            </a:r>
          </a:p>
        </p:txBody>
      </p:sp>
      <p:pic>
        <p:nvPicPr>
          <p:cNvPr id="1026" name="Picture 2" descr="dir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1500175"/>
            <a:ext cx="203598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Тамара\Desktop\срав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00042"/>
            <a:ext cx="2714644" cy="3764933"/>
          </a:xfrm>
          <a:prstGeom prst="rect">
            <a:avLst/>
          </a:prstGeom>
          <a:noFill/>
        </p:spPr>
      </p:pic>
      <p:pic>
        <p:nvPicPr>
          <p:cNvPr id="1026" name="Picture 2" descr="C:\Users\Тамара\Desktop\ср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500174"/>
            <a:ext cx="2781498" cy="3857652"/>
          </a:xfrm>
          <a:prstGeom prst="rect">
            <a:avLst/>
          </a:prstGeom>
          <a:noFill/>
        </p:spPr>
      </p:pic>
      <p:pic>
        <p:nvPicPr>
          <p:cNvPr id="1027" name="Picture 3" descr="C:\Users\Тамара\Desktop\сра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428868"/>
            <a:ext cx="2924373" cy="40558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Тамара\Desktop\внутр мониторинг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785794"/>
            <a:ext cx="2781498" cy="3857652"/>
          </a:xfrm>
          <a:prstGeom prst="rect">
            <a:avLst/>
          </a:prstGeom>
          <a:noFill/>
        </p:spPr>
      </p:pic>
      <p:pic>
        <p:nvPicPr>
          <p:cNvPr id="9219" name="Picture 3" descr="C:\Users\Тамара\Desktop\динамика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928802"/>
            <a:ext cx="3131733" cy="43433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571481"/>
            <a:ext cx="69294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стабильных результатов освоения образовательных программ обучающимися, воспитанниками и положительной динамики их достижений</a:t>
            </a:r>
            <a:endParaRPr lang="ru-RU" sz="2400" b="1" i="1" dirty="0"/>
          </a:p>
        </p:txBody>
      </p:sp>
      <p:pic>
        <p:nvPicPr>
          <p:cNvPr id="33793" name="Picture 1" descr="C:\Users\Тамара\Desktop\рнн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143116"/>
            <a:ext cx="3080112" cy="4271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428604"/>
            <a:ext cx="70723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Реализация:</a:t>
            </a:r>
            <a:b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программ углубленного изучения предмета</a:t>
            </a:r>
            <a:b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профильного обучения</a:t>
            </a:r>
            <a:endParaRPr lang="ru-RU" sz="2400" b="1" i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500043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проектно-исследовательской или опытно-экспериментальной деятельности</a:t>
            </a:r>
            <a:endParaRPr lang="ru-RU" sz="2400" b="1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48" y="500043"/>
            <a:ext cx="6643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B80047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Качество знаний обучающихся по итогам внешнего мониторинга </a:t>
            </a:r>
            <a:endParaRPr lang="ru-RU" sz="2400" b="1" i="1" dirty="0"/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2500298" y="1426696"/>
            <a:ext cx="5929354" cy="15696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  <a:cs typeface="Arial" pitchFamily="34" charset="0"/>
              </a:rPr>
              <a:t>В 2013-14 учебном году внешний мониторинг проводился по русскому языку и математике в 4 классе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cs typeface="Arial" pitchFamily="34" charset="0"/>
              </a:rPr>
              <a:t>Результаты внешнего мониторинга</a:t>
            </a:r>
            <a:endParaRPr lang="ru-RU" sz="2400" b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00297" y="2857496"/>
          <a:ext cx="5929353" cy="3264472"/>
        </p:xfrm>
        <a:graphic>
          <a:graphicData uri="http://schemas.openxmlformats.org/drawingml/2006/table">
            <a:tbl>
              <a:tblPr firstRow="1" bandCol="1">
                <a:tableStyleId>{69C7853C-536D-4A76-A0AE-DD22124D55A5}</a:tableStyleId>
              </a:tblPr>
              <a:tblGrid>
                <a:gridCol w="1185747"/>
                <a:gridCol w="1185747"/>
                <a:gridCol w="1185747"/>
                <a:gridCol w="1185747"/>
                <a:gridCol w="1186365"/>
              </a:tblGrid>
              <a:tr h="16073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Предмет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/>
                        <a:t>Класс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Количество учащихся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/>
                        <a:t>Уровень обученности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/>
                        <a:t>Качество знаний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036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/>
                        <a:t>Русский язык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4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036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/>
                        <a:t>Математика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/>
                        <a:t>4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1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100%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Тамара\Desktop\внешний мониторинг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071546"/>
            <a:ext cx="3440788" cy="47720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500043"/>
            <a:ext cx="7072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 участия обучающихся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во Всероссийской предметной олимпиаде</a:t>
            </a:r>
            <a:endParaRPr lang="ru-RU" sz="28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1643050"/>
            <a:ext cx="56435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 smtClean="0">
                <a:solidFill>
                  <a:srgbClr val="000099"/>
                </a:solidFill>
              </a:rPr>
              <a:t> </a:t>
            </a:r>
            <a:r>
              <a:rPr lang="ru-RU" sz="2800" b="1" i="1" dirty="0" smtClean="0">
                <a:solidFill>
                  <a:srgbClr val="99284C"/>
                </a:solidFill>
              </a:rPr>
              <a:t>Муниципальный уровень:</a:t>
            </a:r>
          </a:p>
          <a:p>
            <a:pPr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 smtClean="0">
                <a:solidFill>
                  <a:srgbClr val="000099"/>
                </a:solidFill>
              </a:rPr>
              <a:t>Участие- </a:t>
            </a:r>
          </a:p>
          <a:p>
            <a:pPr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 smtClean="0">
                <a:solidFill>
                  <a:srgbClr val="000099"/>
                </a:solidFill>
              </a:rPr>
              <a:t>Победы и призовые места-</a:t>
            </a:r>
          </a:p>
          <a:p>
            <a:pPr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 smtClean="0">
                <a:solidFill>
                  <a:srgbClr val="99284C"/>
                </a:solidFill>
              </a:rPr>
              <a:t>Республиканский уровень:</a:t>
            </a:r>
          </a:p>
          <a:p>
            <a:pPr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 smtClean="0">
                <a:solidFill>
                  <a:srgbClr val="000099"/>
                </a:solidFill>
              </a:rPr>
              <a:t>Участие- </a:t>
            </a:r>
          </a:p>
          <a:p>
            <a:pPr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 smtClean="0">
                <a:solidFill>
                  <a:srgbClr val="000099"/>
                </a:solidFill>
              </a:rPr>
              <a:t>Победы и призовые места- </a:t>
            </a:r>
          </a:p>
          <a:p>
            <a:pPr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 smtClean="0">
                <a:solidFill>
                  <a:srgbClr val="99284C"/>
                </a:solidFill>
              </a:rPr>
              <a:t>Российский уровень:</a:t>
            </a:r>
          </a:p>
          <a:p>
            <a:pPr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 smtClean="0">
                <a:solidFill>
                  <a:srgbClr val="000099"/>
                </a:solidFill>
              </a:rPr>
              <a:t>Участие- </a:t>
            </a:r>
            <a:endParaRPr lang="ru-RU" sz="2800" b="1" i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1857364"/>
            <a:ext cx="6500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a typeface="Lucida Sans Unicode" pitchFamily="34" charset="0"/>
                <a:cs typeface="Lucida Sans Unicode" pitchFamily="34" charset="0"/>
              </a:rPr>
              <a:t>2015 год- </a:t>
            </a:r>
            <a:r>
              <a:rPr lang="ru-RU" b="1" dirty="0" smtClean="0">
                <a:solidFill>
                  <a:srgbClr val="00B050"/>
                </a:solidFill>
                <a:ea typeface="Lucida Sans Unicode" pitchFamily="34" charset="0"/>
                <a:cs typeface="Lucida Sans Unicode" pitchFamily="34" charset="0"/>
              </a:rPr>
              <a:t>Грачёв Олег – 1 место 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  <a:ea typeface="Lucida Sans Unicode" pitchFamily="34" charset="0"/>
                <a:cs typeface="Lucida Sans Unicode" pitchFamily="34" charset="0"/>
              </a:rPr>
              <a:t>в международной дистанционной олимпиаде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  <a:ea typeface="Lucida Sans Unicode" pitchFamily="34" charset="0"/>
                <a:cs typeface="Lucida Sans Unicode" pitchFamily="34" charset="0"/>
              </a:rPr>
              <a:t> по русскому языку проекта «Инфоурок»</a:t>
            </a:r>
          </a:p>
          <a:p>
            <a:r>
              <a:rPr lang="ru-RU" b="1" dirty="0" smtClean="0">
                <a:ea typeface="Lucida Sans Unicode" pitchFamily="34" charset="0"/>
                <a:cs typeface="Lucida Sans Unicode" pitchFamily="34" charset="0"/>
              </a:rPr>
              <a:t> </a:t>
            </a:r>
            <a:endParaRPr lang="ru-RU" dirty="0" smtClean="0"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571481"/>
            <a:ext cx="78581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</a:t>
            </a:r>
          </a:p>
          <a:p>
            <a:pPr algn="ctr"/>
            <a:r>
              <a:rPr lang="ru-RU" sz="32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внеурочной деятельности обучающихся </a:t>
            </a:r>
            <a:endParaRPr lang="ru-RU" sz="3200" b="1" i="1" dirty="0"/>
          </a:p>
        </p:txBody>
      </p:sp>
      <p:pic>
        <p:nvPicPr>
          <p:cNvPr id="4" name="Picture 5" descr="format_A5_document_2030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1714511" cy="243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Тамара\Documents\сертификаты\format_A5_document_2583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3286123"/>
            <a:ext cx="2000264" cy="2834659"/>
          </a:xfrm>
          <a:prstGeom prst="rect">
            <a:avLst/>
          </a:prstGeom>
          <a:noFill/>
        </p:spPr>
      </p:pic>
      <p:pic>
        <p:nvPicPr>
          <p:cNvPr id="6" name="Picture 3" descr="C:\Users\Тамара\Documents\сертификаты\format_A5_document_9632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286124"/>
            <a:ext cx="1963738" cy="2786082"/>
          </a:xfrm>
          <a:prstGeom prst="rect">
            <a:avLst/>
          </a:prstGeom>
          <a:noFill/>
        </p:spPr>
      </p:pic>
      <p:pic>
        <p:nvPicPr>
          <p:cNvPr id="7" name="Picture 4" descr="format_A5_document_5509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1643050"/>
            <a:ext cx="1748347" cy="2478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Тамара\Desktop\инфоурок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857232"/>
            <a:ext cx="2987534" cy="4143404"/>
          </a:xfrm>
          <a:prstGeom prst="rect">
            <a:avLst/>
          </a:prstGeom>
          <a:noFill/>
        </p:spPr>
      </p:pic>
      <p:pic>
        <p:nvPicPr>
          <p:cNvPr id="7171" name="Picture 3" descr="C:\Users\Тамара\Desktop\грамоты олега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000240"/>
            <a:ext cx="3000396" cy="41612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11560" y="428604"/>
            <a:ext cx="8064896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i="1" dirty="0" smtClean="0">
                <a:solidFill>
                  <a:srgbClr val="B80047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Общие сведения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4800" b="1" i="1" u="none" strike="noStrike" cap="none" normalizeH="0" baseline="0" dirty="0" smtClean="0">
              <a:ln>
                <a:noFill/>
              </a:ln>
              <a:solidFill>
                <a:srgbClr val="B80047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solidFill>
                <a:srgbClr val="B80047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4800" b="1" i="1" u="none" strike="noStrike" cap="none" normalizeH="0" baseline="0" dirty="0" smtClean="0">
              <a:ln>
                <a:noFill/>
              </a:ln>
              <a:solidFill>
                <a:srgbClr val="B80047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4800" b="1" i="1" dirty="0" smtClean="0">
              <a:solidFill>
                <a:srgbClr val="B80047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4800" b="1" i="1" u="none" strike="noStrike" cap="none" normalizeH="0" baseline="0" dirty="0" smtClean="0">
              <a:ln>
                <a:noFill/>
              </a:ln>
              <a:solidFill>
                <a:srgbClr val="B80047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4800" b="1" i="1" dirty="0" smtClean="0">
              <a:solidFill>
                <a:srgbClr val="B80047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i="1" dirty="0" smtClean="0">
              <a:latin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Сайт:</a:t>
            </a:r>
            <a:r>
              <a:rPr kumimoji="0" lang="ru-RU" sz="240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Arial" pitchFamily="34" charset="0"/>
                <a:hlinkClick r:id="rId2"/>
              </a:rPr>
              <a:t>http://elenaranko.ucoz.ru/</a:t>
            </a:r>
            <a:r>
              <a:rPr lang="ru-RU" sz="2400" i="1" dirty="0" smtClean="0">
                <a:latin typeface="Times New Roman" pitchFamily="18" charset="0"/>
                <a:cs typeface="Arial" pitchFamily="34" charset="0"/>
              </a:rPr>
              <a:t>   </a:t>
            </a:r>
            <a:endParaRPr kumimoji="0" lang="ru-RU" sz="2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24000" y="1397001"/>
          <a:ext cx="6548462" cy="514374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74231"/>
                <a:gridCol w="3274231"/>
              </a:tblGrid>
              <a:tr h="5299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Фамилия, имя, отчество </a:t>
                      </a: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Сорокина Тамара Михайловна</a:t>
                      </a:r>
                      <a:endParaRPr lang="ru-RU" dirty="0"/>
                    </a:p>
                  </a:txBody>
                  <a:tcPr/>
                </a:tc>
              </a:tr>
              <a:tr h="3456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 рождения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05.09.1965</a:t>
                      </a:r>
                      <a:r>
                        <a:rPr lang="ru-RU" sz="16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года</a:t>
                      </a:r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951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B004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Название образовательного учреждения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B0043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Муниципальное бюджетное общеобразовательное учреждение «Вольно – Никольская начальная общеобразовательная школа » </a:t>
                      </a:r>
                      <a:endParaRPr lang="ru-RU" sz="16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44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B004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Сведения об образовании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B0043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Ичалковское педагогическое училище им. С.М.Кирова</a:t>
                      </a:r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70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B004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Должность по штатному расписанию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B0043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Учитель начальных классов</a:t>
                      </a:r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54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B004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Преподаваемый предмет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B0043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844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B004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Квалификационная категория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B0043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B004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B004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квалификационная категория по должности «учитель», 2010г.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B0043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54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B004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Общий педагогический стаж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B0043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лет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Тамара\Desktop\наг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85851" y="500042"/>
            <a:ext cx="3348279" cy="4643470"/>
          </a:xfrm>
          <a:prstGeom prst="rect">
            <a:avLst/>
          </a:prstGeom>
          <a:noFill/>
        </p:spPr>
      </p:pic>
      <p:pic>
        <p:nvPicPr>
          <p:cNvPr id="3" name="Picture 7" descr="C:\Users\Тамара\Desktop\н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1785937"/>
            <a:ext cx="3357590" cy="465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Тамара\Desktop\нагр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89" y="642917"/>
            <a:ext cx="3357587" cy="465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C:\Users\Тамара\Desktop\г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071678"/>
            <a:ext cx="3143272" cy="4359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Тамара\Desktop\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2571745"/>
            <a:ext cx="2857520" cy="3963088"/>
          </a:xfrm>
          <a:prstGeom prst="rect">
            <a:avLst/>
          </a:prstGeom>
          <a:noFill/>
        </p:spPr>
      </p:pic>
      <p:pic>
        <p:nvPicPr>
          <p:cNvPr id="2059" name="Picture 11" descr="C:\Users\Тамара\Desktop\ш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285860"/>
            <a:ext cx="2729988" cy="3786214"/>
          </a:xfrm>
          <a:prstGeom prst="rect">
            <a:avLst/>
          </a:prstGeom>
          <a:noFill/>
        </p:spPr>
      </p:pic>
      <p:pic>
        <p:nvPicPr>
          <p:cNvPr id="13" name="Picture 4" descr="C:\Users\Тамара\Desktop\5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28604"/>
            <a:ext cx="2714644" cy="37649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5786" y="500043"/>
            <a:ext cx="67151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99284C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публикаций,</a:t>
            </a:r>
          </a:p>
          <a:p>
            <a:pPr algn="ctr"/>
            <a:r>
              <a:rPr lang="ru-RU" sz="3200" b="1" i="1" dirty="0" smtClean="0">
                <a:solidFill>
                  <a:srgbClr val="99284C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включая интернет-публикации</a:t>
            </a:r>
            <a:endParaRPr lang="ru-RU" sz="32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28794" y="1643051"/>
            <a:ext cx="6357982" cy="4358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Список публикаций:</a:t>
            </a:r>
          </a:p>
          <a:p>
            <a:pPr algn="ctr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i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Муницапальный</a:t>
            </a:r>
            <a:r>
              <a:rPr lang="ru-RU" sz="24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уровень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i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на сайте образовательного учреждения(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v-nikshk@yandex.ru) </a:t>
            </a:r>
            <a:r>
              <a:rPr lang="ru-RU" sz="2400" b="1" i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конспект открытого урока, открытых мероприятий по предметам и материалы классных часов</a:t>
            </a:r>
          </a:p>
          <a:p>
            <a:pPr algn="ctr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i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i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на сайте </a:t>
            </a:r>
            <a:r>
              <a:rPr lang="en-US" sz="2400" b="1" i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</a:t>
            </a:r>
            <a:r>
              <a:rPr lang="ru-RU" sz="2400" b="1" i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sz="2400" b="1" i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Pro</a:t>
            </a:r>
            <a:r>
              <a:rPr lang="ru-RU" sz="2400" b="1" i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Школу</a:t>
            </a:r>
            <a:r>
              <a:rPr lang="en-US" sz="2400" b="1" i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.ru</a:t>
            </a:r>
            <a:r>
              <a:rPr lang="ru-RU" sz="2400" b="1" i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 открытого урока, внеклассных мероприятий, на сайте</a:t>
            </a:r>
            <a:r>
              <a:rPr lang="en-US" sz="2400" b="1" i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 http</a:t>
            </a:r>
            <a:r>
              <a:rPr lang="ru-RU" sz="2400" b="1" i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sz="2400" b="1" i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infourok.ru</a:t>
            </a:r>
            <a:r>
              <a:rPr lang="ru-RU" sz="2400" b="1" i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 методические разработки, рабочие программы, на сайте 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http://nsportal.ru/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рабочие программы.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амара\Downloads\Сертификат проекта Infourok.ru № 4885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714356"/>
            <a:ext cx="3101818" cy="4357694"/>
          </a:xfrm>
          <a:prstGeom prst="rect">
            <a:avLst/>
          </a:prstGeom>
          <a:noFill/>
        </p:spPr>
      </p:pic>
      <p:pic>
        <p:nvPicPr>
          <p:cNvPr id="3" name="Picture 3" descr="C:\Users\Тамара\Downloads\Сертификат проекта Infourok.ru № 4885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928802"/>
            <a:ext cx="3000136" cy="4214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rmat_A4_document_8197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160" y="351302"/>
            <a:ext cx="2693956" cy="3792078"/>
          </a:xfrm>
          <a:prstGeom prst="rect">
            <a:avLst/>
          </a:prstGeom>
          <a:noFill/>
        </p:spPr>
      </p:pic>
      <p:pic>
        <p:nvPicPr>
          <p:cNvPr id="4" name="Picture 2" descr="format_A4_document_6321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357298"/>
            <a:ext cx="2928958" cy="413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ormat_A4_document_5701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285992"/>
            <a:ext cx="2899733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амара\Downloads\Сертификат проекта Infourok.ru № ДВ-005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642918"/>
            <a:ext cx="2644170" cy="3714752"/>
          </a:xfrm>
          <a:prstGeom prst="rect">
            <a:avLst/>
          </a:prstGeom>
          <a:noFill/>
        </p:spPr>
      </p:pic>
      <p:pic>
        <p:nvPicPr>
          <p:cNvPr id="3075" name="Picture 3" descr="C:\Users\Тамара\Downloads\Сертификат проекта Infourok.ru № ДВ-0051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071546"/>
            <a:ext cx="3012275" cy="4231897"/>
          </a:xfrm>
          <a:prstGeom prst="rect">
            <a:avLst/>
          </a:prstGeom>
          <a:noFill/>
        </p:spPr>
      </p:pic>
      <p:pic>
        <p:nvPicPr>
          <p:cNvPr id="3076" name="Picture 4" descr="C:\Users\Тамара\Downloads\Сертификат проекта Infourok.ru № ДВ-0051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928802"/>
            <a:ext cx="2898419" cy="40719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амара\Desktop\эл.журнал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285860"/>
            <a:ext cx="3337770" cy="46291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571481"/>
            <a:ext cx="66437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99284C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000233" y="1928802"/>
          <a:ext cx="6215105" cy="4214842"/>
        </p:xfrm>
        <a:graphic>
          <a:graphicData uri="http://schemas.openxmlformats.org/drawingml/2006/table">
            <a:tbl>
              <a:tblPr firstRow="1" bandCol="1">
                <a:tableStyleId>{69C7853C-536D-4A76-A0AE-DD22124D55A5}</a:tableStyleId>
              </a:tblPr>
              <a:tblGrid>
                <a:gridCol w="265646"/>
                <a:gridCol w="2645936"/>
                <a:gridCol w="1063847"/>
                <a:gridCol w="2239676"/>
              </a:tblGrid>
              <a:tr h="6032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Н</a:t>
                      </a:r>
                      <a:r>
                        <a:rPr lang="ru-RU" sz="1600" dirty="0" smtClean="0"/>
                        <a:t>аименование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Г</a:t>
                      </a:r>
                      <a:r>
                        <a:rPr lang="ru-RU" sz="1600" dirty="0" smtClean="0"/>
                        <a:t>од </a:t>
                      </a:r>
                      <a:r>
                        <a:rPr lang="ru-RU" sz="1600" dirty="0"/>
                        <a:t>издания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К</a:t>
                      </a:r>
                      <a:r>
                        <a:rPr lang="ru-RU" sz="1600" dirty="0" smtClean="0"/>
                        <a:t>ем </a:t>
                      </a:r>
                      <a:endParaRPr lang="ru-RU" sz="11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утвержден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</a:tr>
              <a:tr h="36116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4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n-lt"/>
                          <a:ea typeface="Calibri"/>
                          <a:cs typeface="Times New Roman"/>
                        </a:rPr>
                        <a:t>Кружок «Здоровый ребёнок – успешный ребёнок»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n-lt"/>
                          <a:ea typeface="Calibri"/>
                          <a:cs typeface="Times New Roman"/>
                        </a:rPr>
                        <a:t>Кружок</a:t>
                      </a:r>
                      <a:r>
                        <a:rPr lang="ru-RU" sz="1600" baseline="0" dirty="0" smtClean="0">
                          <a:latin typeface="+mn-lt"/>
                          <a:ea typeface="Calibri"/>
                          <a:cs typeface="Times New Roman"/>
                        </a:rPr>
                        <a:t> «Здоровячок»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+mn-lt"/>
                          <a:ea typeface="Calibri"/>
                          <a:cs typeface="Times New Roman"/>
                        </a:rPr>
                        <a:t>Кружок</a:t>
                      </a:r>
                      <a:r>
                        <a:rPr lang="ru-RU" sz="1600" baseline="0" dirty="0" smtClean="0">
                          <a:latin typeface="+mn-lt"/>
                          <a:ea typeface="Calibri"/>
                          <a:cs typeface="Times New Roman"/>
                        </a:rPr>
                        <a:t> «Здоровячок»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+mn-lt"/>
                          <a:ea typeface="Calibri"/>
                          <a:cs typeface="Times New Roman"/>
                        </a:rPr>
                        <a:t>Кружок</a:t>
                      </a:r>
                      <a:r>
                        <a:rPr lang="ru-RU" sz="1600" baseline="0" dirty="0" smtClean="0">
                          <a:latin typeface="+mn-lt"/>
                          <a:ea typeface="Calibri"/>
                          <a:cs typeface="Times New Roman"/>
                        </a:rPr>
                        <a:t> «Здоровячок»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2012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2013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2014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2015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/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Заведующей</a:t>
                      </a:r>
                      <a:r>
                        <a:rPr lang="ru-RU" sz="1600" baseline="0" dirty="0" smtClean="0"/>
                        <a:t> школой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aseline="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Заведующей</a:t>
                      </a:r>
                      <a:r>
                        <a:rPr lang="ru-RU" sz="1600" baseline="0" dirty="0" smtClean="0"/>
                        <a:t> школой</a:t>
                      </a:r>
                      <a:endParaRPr lang="ru-RU" sz="16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Заведующей</a:t>
                      </a:r>
                      <a:r>
                        <a:rPr lang="ru-RU" sz="1600" baseline="0" dirty="0" smtClean="0"/>
                        <a:t> школой</a:t>
                      </a:r>
                      <a:endParaRPr lang="ru-RU" sz="16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Заведующей</a:t>
                      </a:r>
                      <a:r>
                        <a:rPr lang="ru-RU" sz="1600" baseline="0" dirty="0" smtClean="0"/>
                        <a:t> школой</a:t>
                      </a:r>
                      <a:endParaRPr lang="ru-RU" sz="16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Тамара\Desktop\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2021720" cy="2803919"/>
          </a:xfrm>
          <a:prstGeom prst="rect">
            <a:avLst/>
          </a:prstGeom>
          <a:noFill/>
        </p:spPr>
      </p:pic>
      <p:pic>
        <p:nvPicPr>
          <p:cNvPr id="19459" name="Picture 3" descr="C:\Users\Тамара\Desktop\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071546"/>
            <a:ext cx="1998531" cy="2771757"/>
          </a:xfrm>
          <a:prstGeom prst="rect">
            <a:avLst/>
          </a:prstGeom>
          <a:noFill/>
        </p:spPr>
      </p:pic>
      <p:pic>
        <p:nvPicPr>
          <p:cNvPr id="19460" name="Picture 4" descr="C:\Users\Тамара\Desktop\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643050"/>
            <a:ext cx="2039711" cy="2828870"/>
          </a:xfrm>
          <a:prstGeom prst="rect">
            <a:avLst/>
          </a:prstGeom>
          <a:noFill/>
        </p:spPr>
      </p:pic>
      <p:pic>
        <p:nvPicPr>
          <p:cNvPr id="19461" name="Picture 5" descr="C:\Users\Тамара\Desktop\4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2643182"/>
            <a:ext cx="2138351" cy="29656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476672"/>
            <a:ext cx="8064896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428604"/>
            <a:ext cx="757242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Характеристика - представление</a:t>
            </a:r>
            <a:endParaRPr lang="ru-RU" sz="4400" dirty="0"/>
          </a:p>
        </p:txBody>
      </p:sp>
      <p:pic>
        <p:nvPicPr>
          <p:cNvPr id="1026" name="Picture 2" descr="C:\Users\Тамара\Desktop\Характеристика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928802"/>
            <a:ext cx="3239800" cy="4493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Тамара\Desktop\кружки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928670"/>
            <a:ext cx="3646826" cy="50577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428604"/>
            <a:ext cx="7429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99284C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Выступления на научно-практических конференциях, семинарах, проведение открытых уроков, мастер-классов, мероприятий</a:t>
            </a:r>
            <a:endParaRPr lang="ru-RU" sz="2400" b="1" i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4" y="1855871"/>
          <a:ext cx="8215369" cy="487770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637196"/>
                <a:gridCol w="2008023"/>
                <a:gridCol w="1212433"/>
                <a:gridCol w="1469491"/>
                <a:gridCol w="2888226"/>
              </a:tblGrid>
              <a:tr h="658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/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err="1"/>
                        <a:t>п</a:t>
                      </a:r>
                      <a:r>
                        <a:rPr lang="ru-RU" sz="1600" dirty="0"/>
                        <a:t>/</a:t>
                      </a:r>
                      <a:r>
                        <a:rPr lang="ru-RU" sz="1600" dirty="0" err="1"/>
                        <a:t>п</a:t>
                      </a:r>
                      <a:r>
                        <a:rPr lang="ru-RU" sz="1600" dirty="0"/>
                        <a:t> </a:t>
                      </a:r>
                      <a:endParaRPr lang="ru-RU" sz="1600" b="1" dirty="0">
                        <a:solidFill>
                          <a:srgbClr val="3366FF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/>
                        <a:t>Форма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/>
                        <a:t>мероприятия</a:t>
                      </a:r>
                      <a:endParaRPr lang="ru-RU" sz="1600" b="1" dirty="0">
                        <a:solidFill>
                          <a:srgbClr val="3366FF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/>
                        <a:t>Дата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/>
                        <a:t>проведения </a:t>
                      </a:r>
                      <a:endParaRPr lang="ru-RU" sz="1600" b="1" dirty="0">
                        <a:solidFill>
                          <a:srgbClr val="3366FF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/>
                        <a:t>Уровень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/>
                        <a:t>мероприятия </a:t>
                      </a:r>
                      <a:endParaRPr lang="ru-RU" sz="1600" b="1" dirty="0">
                        <a:solidFill>
                          <a:srgbClr val="3366FF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/>
                        <a:t>Степень участия </a:t>
                      </a:r>
                      <a:endParaRPr lang="ru-RU" sz="1600" b="1" dirty="0">
                        <a:solidFill>
                          <a:srgbClr val="3366FF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</a:tr>
              <a:tr h="878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1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Педагогический</a:t>
                      </a:r>
                      <a:r>
                        <a:rPr lang="ru-RU" sz="1400" baseline="0" dirty="0" smtClean="0"/>
                        <a:t> совет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2012</a:t>
                      </a:r>
                      <a:r>
                        <a:rPr lang="ru-RU" sz="1400" baseline="0" dirty="0" smtClean="0"/>
                        <a:t> -2013 учебный год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школьный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Выступление с докладом «Формирование проблемы мотивации к учению»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</a:tr>
              <a:tr h="1082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2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Заседание РМО учителей начальных классов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2014г</a:t>
                      </a:r>
                      <a:r>
                        <a:rPr lang="ru-RU" sz="1400" dirty="0"/>
                        <a:t>. 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муниципальный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Выступление </a:t>
                      </a:r>
                      <a:r>
                        <a:rPr lang="ru-RU" sz="1400" dirty="0" smtClean="0"/>
                        <a:t>с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докладом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«</a:t>
                      </a:r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Эффективные приёмы и формы работы с учебником. Формирование общеучебных умений и навыков во время работы с книгой»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</a:tr>
              <a:tr h="535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3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Педагогический совет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2013</a:t>
                      </a:r>
                      <a:r>
                        <a:rPr lang="ru-RU" sz="1400" baseline="0" dirty="0" smtClean="0"/>
                        <a:t> – 2014 учебный год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школьный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Выступление с </a:t>
                      </a:r>
                      <a:r>
                        <a:rPr lang="ru-RU" sz="1400" dirty="0" smtClean="0"/>
                        <a:t>докладом «Система оценивания достижений планируемых результатов в условиях реализации ФГОС</a:t>
                      </a:r>
                      <a:r>
                        <a:rPr lang="ru-RU" sz="1400" baseline="0" dirty="0" smtClean="0"/>
                        <a:t>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</a:tr>
              <a:tr h="1082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4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Родительское</a:t>
                      </a:r>
                      <a:r>
                        <a:rPr lang="ru-RU" sz="1400" baseline="0" dirty="0" smtClean="0"/>
                        <a:t> собрание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2014г</a:t>
                      </a:r>
                      <a:r>
                        <a:rPr lang="ru-RU" sz="1400" dirty="0"/>
                        <a:t>. 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школьный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Выступление с докладом: </a:t>
                      </a:r>
                      <a:r>
                        <a:rPr lang="ru-RU" sz="1400" dirty="0" smtClean="0"/>
                        <a:t>«Взаимодействие учителя начальных классов с семьёй обучающегося»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561" marR="16561" marT="6712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мара\Desktop\серт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500042"/>
            <a:ext cx="3090553" cy="4286280"/>
          </a:xfrm>
          <a:prstGeom prst="rect">
            <a:avLst/>
          </a:prstGeom>
          <a:noFill/>
        </p:spPr>
      </p:pic>
      <p:pic>
        <p:nvPicPr>
          <p:cNvPr id="4" name="Picture 2" descr="C:\Users\Тамара\Desktop\семинар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857364"/>
            <a:ext cx="3131733" cy="43433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Тамара\Desktop\пед советах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642918"/>
            <a:ext cx="3904372" cy="5414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928661" y="785795"/>
          <a:ext cx="7715304" cy="5263179"/>
        </p:xfrm>
        <a:graphic>
          <a:graphicData uri="http://schemas.openxmlformats.org/drawingml/2006/table">
            <a:tbl>
              <a:tblPr/>
              <a:tblGrid>
                <a:gridCol w="630107"/>
                <a:gridCol w="1498253"/>
                <a:gridCol w="1344228"/>
                <a:gridCol w="1428241"/>
                <a:gridCol w="2814475"/>
              </a:tblGrid>
              <a:tr h="972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п/</a:t>
                      </a:r>
                      <a:r>
                        <a:rPr lang="ru-RU" sz="1300" b="1" kern="1200" dirty="0" err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п</a:t>
                      </a:r>
                      <a:r>
                        <a:rPr lang="ru-RU" sz="1300" b="1" kern="1200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Форма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мероприятия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Дата 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проведения 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Уровень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мероприятия 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kern="1200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Степень участия 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>
                      <a:noFill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846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Открытый урок 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2012 г.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школьный 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Математика во 2 классе «Приёмы умножения числа 2»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Математика в 3 классе «Приемы устных вычислений»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625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Открытый урок 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2013 г. 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школьный 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Русский язык в 3 классе «Одушевлённые и неодушевлённые имена существительные»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Чтение в 4 классе «С. Т. Аксаков «Аленький цветочек»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6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Открытый урок </a:t>
                      </a:r>
                      <a:endParaRPr lang="ru-RU" sz="1200" dirty="0" smtClean="0">
                        <a:latin typeface="+mn-lt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2014 г.</a:t>
                      </a:r>
                      <a:endParaRPr lang="ru-RU" sz="12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школьный </a:t>
                      </a:r>
                      <a:endParaRPr lang="ru-RU" sz="1200" dirty="0" smtClean="0">
                        <a:latin typeface="+mn-lt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Математика в 4 классе «Деление числа на произведение»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7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Открытое внеклассное мероприятие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2012 г.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школьный 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Презентация по ПДД  к мероприятию «Зелёный огонёк»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575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Внеклассное мероприятие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2013 г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школьный 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«Прогулка по городу вежливости»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5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Открытое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мероприятие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2014</a:t>
                      </a:r>
                      <a:r>
                        <a:rPr lang="ru-RU" sz="1200" kern="12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г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 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школьный 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Инсценировка</a:t>
                      </a:r>
                      <a:r>
                        <a:rPr lang="ru-RU" sz="1200" kern="12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к отчёту о работе кружка «Здоровячок» - презентация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13208" marR="13208" marT="5588" marB="0">
                    <a:lnL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амара\Desktop\открытые уроки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571480"/>
            <a:ext cx="3028715" cy="4200517"/>
          </a:xfrm>
          <a:prstGeom prst="rect">
            <a:avLst/>
          </a:prstGeom>
          <a:noFill/>
        </p:spPr>
      </p:pic>
      <p:pic>
        <p:nvPicPr>
          <p:cNvPr id="3075" name="Picture 3" descr="C:\Users\Тамара\Desktop\внек меропр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643050"/>
            <a:ext cx="3131733" cy="4343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48" y="571480"/>
            <a:ext cx="6643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284C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Общественная активность педагога</a:t>
            </a:r>
            <a:endParaRPr lang="ru-RU" sz="28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43042" y="1285861"/>
            <a:ext cx="67151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Секретарь</a:t>
            </a:r>
            <a:r>
              <a:rPr lang="en-US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участковой избирательной комиссии. </a:t>
            </a:r>
          </a:p>
          <a:p>
            <a:pPr algn="ctr"/>
            <a:r>
              <a:rPr lang="ru-RU" alt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Выборы 2012   </a:t>
            </a:r>
          </a:p>
          <a:p>
            <a:pPr algn="ctr"/>
            <a:endParaRPr lang="ru-RU" alt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Секретарь</a:t>
            </a:r>
            <a:r>
              <a:rPr lang="en-US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участковой избирательной комиссии. </a:t>
            </a:r>
          </a:p>
          <a:p>
            <a:pPr algn="ctr"/>
            <a:r>
              <a:rPr lang="ru-RU" alt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Выборы 2013 - 2018   </a:t>
            </a:r>
          </a:p>
          <a:p>
            <a:pPr algn="ctr"/>
            <a:endParaRPr lang="ru-RU" alt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Член профсоюзного комитета работников </a:t>
            </a:r>
          </a:p>
          <a:p>
            <a:pPr algn="ctr"/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«Вольно– Никольская НОШ» </a:t>
            </a:r>
          </a:p>
          <a:p>
            <a:pPr algn="ctr"/>
            <a:endParaRPr lang="ru-RU" alt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Председатель первичной организации Совета женщин </a:t>
            </a:r>
          </a:p>
          <a:p>
            <a:pPr algn="ctr"/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села Вольно – Никольское</a:t>
            </a:r>
          </a:p>
          <a:p>
            <a:pPr algn="ctr"/>
            <a:endParaRPr lang="ru-RU" alt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Участница ансамбля </a:t>
            </a:r>
            <a:r>
              <a:rPr lang="ru-RU" alt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«Вольница»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МБУК «Культурно- досугового центра села  Вольно – Никольское Курташкинского сельского поселения»</a:t>
            </a:r>
            <a:endParaRPr lang="ru-RU" alt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мара\Desktop\гш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642918"/>
            <a:ext cx="3028714" cy="4200516"/>
          </a:xfrm>
          <a:prstGeom prst="rect">
            <a:avLst/>
          </a:prstGeom>
          <a:noFill/>
        </p:spPr>
      </p:pic>
      <p:pic>
        <p:nvPicPr>
          <p:cNvPr id="1027" name="Picture 3" descr="C:\Users\Тамара\Desktop\-7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714488"/>
            <a:ext cx="3142045" cy="4357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Users\Тамара\Desktop\с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500042"/>
            <a:ext cx="3183242" cy="4414830"/>
          </a:xfrm>
          <a:prstGeom prst="rect">
            <a:avLst/>
          </a:prstGeom>
          <a:noFill/>
        </p:spPr>
      </p:pic>
      <p:pic>
        <p:nvPicPr>
          <p:cNvPr id="14338" name="Picture 2" descr="C:\Users\Тамара\Desktop\о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928802"/>
            <a:ext cx="3183243" cy="44148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DCIM\100MSDCF\DSC0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42910" y="500042"/>
            <a:ext cx="3810000" cy="2857500"/>
          </a:xfrm>
          <a:prstGeom prst="rect">
            <a:avLst/>
          </a:prstGeom>
          <a:noFill/>
        </p:spPr>
      </p:pic>
      <p:pic>
        <p:nvPicPr>
          <p:cNvPr id="4" name="Picture 4" descr="F:\DCIM\100MSDCF\DSC000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000372"/>
            <a:ext cx="3857625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Представление собственного инновационного педагогического опыта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357430"/>
            <a:ext cx="5429272" cy="393927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296863" indent="-296863">
              <a:lnSpc>
                <a:spcPct val="95000"/>
              </a:lnSpc>
              <a:buClr>
                <a:srgbClr val="000099"/>
              </a:buClr>
              <a:buFont typeface="Arial" charset="0"/>
              <a:buChar char="•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en-US" sz="3200" b="1" i="1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http//Pro</a:t>
            </a:r>
            <a:r>
              <a:rPr lang="ru-RU" sz="3200" b="1" i="1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Школу.</a:t>
            </a:r>
            <a:r>
              <a:rPr lang="en-US" sz="3200" b="1" i="1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ru-RU" sz="3200" b="1" i="1" u="sng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96863" indent="-296863">
              <a:lnSpc>
                <a:spcPct val="95000"/>
              </a:lnSpc>
              <a:buClr>
                <a:srgbClr val="000099"/>
              </a:buClr>
              <a:buFont typeface="Arial" charset="0"/>
              <a:buChar char="•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en-US" sz="3200" b="1" i="1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http//volno_nikolskaya_skola.a2b2.ru/</a:t>
            </a:r>
            <a:endParaRPr lang="ru-RU" sz="3200" b="1" i="1" u="sng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96863" indent="-296863">
              <a:lnSpc>
                <a:spcPct val="95000"/>
              </a:lnSpc>
              <a:buClr>
                <a:srgbClr val="000099"/>
              </a:buClr>
              <a:buFont typeface="Arial" charset="0"/>
              <a:buChar char="•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en-US" sz="3200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  <a:hlinkClick r:id="rId2" tooltip="На главную"/>
              </a:rPr>
              <a:t>http//</a:t>
            </a:r>
            <a:r>
              <a:rPr lang="ru-RU" sz="3200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  <a:hlinkClick r:id="rId2" tooltip="На главную"/>
              </a:rPr>
              <a:t>nsportal.ru</a:t>
            </a:r>
            <a:endParaRPr lang="en-US" sz="3200" b="1" i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96863" indent="-296863">
              <a:lnSpc>
                <a:spcPct val="95000"/>
              </a:lnSpc>
              <a:buClr>
                <a:srgbClr val="000099"/>
              </a:buClr>
              <a:buFont typeface="Arial" charset="0"/>
              <a:buChar char="•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en-US" sz="3200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http://multiurok.ru/</a:t>
            </a:r>
            <a:endParaRPr lang="en-US" sz="3200" b="1" i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96863" indent="-296863">
              <a:lnSpc>
                <a:spcPct val="95000"/>
              </a:lnSpc>
              <a:buClr>
                <a:srgbClr val="000099"/>
              </a:buClr>
              <a:buFont typeface="Arial" charset="0"/>
              <a:buChar char="•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en-US" sz="3200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http://infourok.ru/</a:t>
            </a:r>
            <a:endParaRPr lang="en-US" sz="3200" b="1" i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96863" indent="-296863">
              <a:lnSpc>
                <a:spcPct val="95000"/>
              </a:lnSpc>
              <a:buClr>
                <a:srgbClr val="000099"/>
              </a:buClr>
              <a:buFont typeface="Arial" charset="0"/>
              <a:buChar char="•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en-US" sz="3200" b="1" i="1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http://2berega.spb.ru/</a:t>
            </a:r>
            <a:endParaRPr lang="ru-RU" sz="3200" b="1" i="1" u="sng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96863" indent="-296863">
              <a:lnSpc>
                <a:spcPct val="95000"/>
              </a:lnSpc>
              <a:buClr>
                <a:srgbClr val="000099"/>
              </a:buClr>
              <a:buFont typeface="Arial" charset="0"/>
              <a:buChar char="•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en-US" sz="3200" b="1" i="1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http://soc.edurm.ru/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428736"/>
            <a:ext cx="593372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Тамара\Desktop\image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3810028" cy="2857520"/>
          </a:xfrm>
          <a:prstGeom prst="rect">
            <a:avLst/>
          </a:prstGeom>
          <a:noFill/>
        </p:spPr>
      </p:pic>
      <p:pic>
        <p:nvPicPr>
          <p:cNvPr id="60419" name="Picture 3" descr="C:\Users\Тамара\Desktop\image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500042"/>
            <a:ext cx="3619517" cy="2714638"/>
          </a:xfrm>
          <a:prstGeom prst="rect">
            <a:avLst/>
          </a:prstGeom>
          <a:noFill/>
        </p:spPr>
      </p:pic>
      <p:pic>
        <p:nvPicPr>
          <p:cNvPr id="60420" name="Picture 4" descr="C:\Users\Тамара\Desktop\image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3571876"/>
            <a:ext cx="3786214" cy="2839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Тамара\Desktop\шг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714488"/>
            <a:ext cx="2472442" cy="3429024"/>
          </a:xfrm>
          <a:prstGeom prst="rect">
            <a:avLst/>
          </a:prstGeom>
          <a:noFill/>
        </p:spPr>
      </p:pic>
      <p:pic>
        <p:nvPicPr>
          <p:cNvPr id="1026" name="Picture 2" descr="C:\Users\Тамара\Desktop\женщин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7" y="571480"/>
            <a:ext cx="2357455" cy="3269548"/>
          </a:xfrm>
          <a:prstGeom prst="rect">
            <a:avLst/>
          </a:prstGeom>
          <a:noFill/>
        </p:spPr>
      </p:pic>
      <p:pic>
        <p:nvPicPr>
          <p:cNvPr id="1027" name="Picture 3" descr="C:\Users\Тамара\Desktop\профсоюз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3859" y="2571744"/>
            <a:ext cx="2472442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642919"/>
            <a:ext cx="7072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284C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2800" b="1" i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1500174"/>
            <a:ext cx="692948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7863" indent="-677863">
              <a:buClr>
                <a:schemeClr val="accent3"/>
              </a:buClr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en-US" sz="2000" i="1" dirty="0" smtClean="0">
                <a:solidFill>
                  <a:srgbClr val="99284C"/>
                </a:solidFill>
              </a:rPr>
              <a:t> </a:t>
            </a:r>
            <a:r>
              <a:rPr lang="ru-RU" b="1" dirty="0" smtClean="0">
                <a:solidFill>
                  <a:schemeClr val="tx2"/>
                </a:solidFill>
              </a:rPr>
              <a:t>Муниципальный </a:t>
            </a:r>
            <a:r>
              <a:rPr lang="ru-RU" b="1" dirty="0" smtClean="0">
                <a:solidFill>
                  <a:schemeClr val="tx2"/>
                </a:solidFill>
              </a:rPr>
              <a:t>уровень:</a:t>
            </a:r>
          </a:p>
          <a:p>
            <a:pPr marL="677863" indent="-677863">
              <a:buClr>
                <a:schemeClr val="accent3"/>
              </a:buClr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b="1" i="1" dirty="0" smtClean="0"/>
              <a:t>    1. Благодарность начальника отдела образования Атюрьевского муниципального района за проведение районного семинара учителей 2012г.</a:t>
            </a:r>
          </a:p>
          <a:p>
            <a:pPr marL="677863" indent="-677863">
              <a:buClr>
                <a:schemeClr val="accent3"/>
              </a:buClr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b="1" i="1" dirty="0" smtClean="0"/>
              <a:t>    2. Архиерейская Грамота за усердные труды в деле духовного образования молодого поколения 2013г.</a:t>
            </a:r>
          </a:p>
          <a:p>
            <a:pPr marL="677863" indent="-677863">
              <a:buClr>
                <a:schemeClr val="accent3"/>
              </a:buClr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b="1" i="1" dirty="0" smtClean="0"/>
              <a:t>   </a:t>
            </a:r>
          </a:p>
          <a:p>
            <a:pPr marL="677863" indent="-677863">
              <a:buClr>
                <a:schemeClr val="accent3"/>
              </a:buClr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b="1" i="1" dirty="0" smtClean="0"/>
              <a:t>     3. Грамота  Главы администрации Атюрьевского муниципального района за активное участие в республиканском фестивале народного творчества «</a:t>
            </a:r>
            <a:r>
              <a:rPr lang="ru-RU" b="1" i="1" dirty="0" err="1" smtClean="0"/>
              <a:t>Шумбрат,Мордовия</a:t>
            </a:r>
            <a:r>
              <a:rPr lang="ru-RU" b="1" i="1" dirty="0" smtClean="0"/>
              <a:t>!» 2014г.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28794" y="4643446"/>
            <a:ext cx="62150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7863" indent="-677863">
              <a:buClr>
                <a:schemeClr val="accent3"/>
              </a:buClr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b="1" dirty="0" smtClean="0">
                <a:solidFill>
                  <a:schemeClr val="tx2"/>
                </a:solidFill>
              </a:rPr>
              <a:t>Республиканский уровень:</a:t>
            </a:r>
          </a:p>
          <a:p>
            <a:pPr marL="677863" indent="-677863">
              <a:buClr>
                <a:schemeClr val="accent3"/>
              </a:buClr>
              <a:buFont typeface="Arial" charset="0"/>
              <a:buAutoNum type="arabicPeriod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endParaRPr lang="ru-RU" b="1" dirty="0" smtClean="0"/>
          </a:p>
          <a:p>
            <a:pPr marL="677863" indent="-677863">
              <a:buClr>
                <a:schemeClr val="accent3"/>
              </a:buClr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b="1" dirty="0" smtClean="0"/>
              <a:t>1.  </a:t>
            </a:r>
            <a:r>
              <a:rPr lang="ru-RU" b="1" i="1" dirty="0" smtClean="0"/>
              <a:t>Благодарность Главы Республики Мордовия Н.И. Меркушкина 2010г.</a:t>
            </a:r>
          </a:p>
          <a:p>
            <a:pPr marL="677863" indent="-677863">
              <a:buClr>
                <a:schemeClr val="accent3"/>
              </a:buClr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b="1" dirty="0" smtClean="0"/>
              <a:t>      </a:t>
            </a:r>
            <a:r>
              <a:rPr lang="ru-RU" b="1" dirty="0" smtClean="0">
                <a:solidFill>
                  <a:schemeClr val="tx2"/>
                </a:solidFill>
              </a:rPr>
              <a:t>Российский уровень: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642918"/>
            <a:ext cx="65722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99284C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Награды и поощрения педагога</a:t>
            </a:r>
            <a:endParaRPr lang="ru-RU" sz="3600" b="1" i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571480"/>
            <a:ext cx="70009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99284C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Награды и поощрения педагога</a:t>
            </a:r>
            <a:endParaRPr lang="ru-RU" sz="3200" b="1" i="1" dirty="0"/>
          </a:p>
        </p:txBody>
      </p:sp>
      <p:pic>
        <p:nvPicPr>
          <p:cNvPr id="3" name="Picture 1" descr="C:\Users\Тамара\Desktop\п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285860"/>
            <a:ext cx="3071834" cy="4260318"/>
          </a:xfrm>
          <a:prstGeom prst="rect">
            <a:avLst/>
          </a:prstGeom>
          <a:noFill/>
        </p:spPr>
      </p:pic>
      <p:pic>
        <p:nvPicPr>
          <p:cNvPr id="4" name="Picture 2" descr="C:\Users\Тамара\Desktop\шщ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928802"/>
            <a:ext cx="3174853" cy="44031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Тамара\Desktop\он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2000240"/>
            <a:ext cx="3229849" cy="4479469"/>
          </a:xfrm>
          <a:prstGeom prst="rect">
            <a:avLst/>
          </a:prstGeom>
          <a:noFill/>
        </p:spPr>
      </p:pic>
      <p:pic>
        <p:nvPicPr>
          <p:cNvPr id="7" name="Picture 1" descr="C:\Users\Тамара\Desktop\б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571480"/>
            <a:ext cx="3245081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Тамара\Desktop\тр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2071678"/>
            <a:ext cx="2928958" cy="4062164"/>
          </a:xfrm>
          <a:prstGeom prst="rect">
            <a:avLst/>
          </a:prstGeom>
          <a:noFill/>
        </p:spPr>
      </p:pic>
      <p:pic>
        <p:nvPicPr>
          <p:cNvPr id="7" name="Picture 2" descr="C:\Users\Тамара\Desktop\гр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714356"/>
            <a:ext cx="2884517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Тамара\Desktop\е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642918"/>
            <a:ext cx="3131733" cy="4343392"/>
          </a:xfrm>
          <a:prstGeom prst="rect">
            <a:avLst/>
          </a:prstGeom>
          <a:noFill/>
        </p:spPr>
      </p:pic>
      <p:pic>
        <p:nvPicPr>
          <p:cNvPr id="3" name="Picture 2" descr="C:\Users\Тамара\Desktop\св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143116"/>
            <a:ext cx="2944098" cy="40831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596" y="642919"/>
            <a:ext cx="72866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284C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Повышение квалификации, профессиональная переподготовка</a:t>
            </a:r>
            <a:endParaRPr lang="ru-RU" sz="2800" b="1" i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85919" y="1785927"/>
          <a:ext cx="7000923" cy="4470976"/>
        </p:xfrm>
        <a:graphic>
          <a:graphicData uri="http://schemas.openxmlformats.org/drawingml/2006/table">
            <a:tbl>
              <a:tblPr firstRow="1" bandCol="1">
                <a:tableStyleId>{69C7853C-536D-4A76-A0AE-DD22124D55A5}</a:tableStyleId>
              </a:tblPr>
              <a:tblGrid>
                <a:gridCol w="424294"/>
                <a:gridCol w="2970117"/>
                <a:gridCol w="842624"/>
                <a:gridCol w="1192552"/>
                <a:gridCol w="1571336"/>
              </a:tblGrid>
              <a:tr h="9045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№</a:t>
                      </a:r>
                      <a:endParaRPr lang="ru-RU" sz="1800" dirty="0">
                        <a:solidFill>
                          <a:srgbClr val="00B05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43" marR="685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Название курсов повышения квалификации</a:t>
                      </a:r>
                      <a:endParaRPr lang="ru-RU" sz="1800" dirty="0">
                        <a:solidFill>
                          <a:srgbClr val="00B05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43" marR="685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Объем часов</a:t>
                      </a:r>
                      <a:endParaRPr lang="ru-RU" sz="1800" dirty="0">
                        <a:solidFill>
                          <a:srgbClr val="00B05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43" marR="685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Сроки</a:t>
                      </a:r>
                      <a:endParaRPr lang="ru-RU" sz="1800" dirty="0">
                        <a:solidFill>
                          <a:srgbClr val="00B05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43" marR="685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Вид полученного документа</a:t>
                      </a:r>
                      <a:endParaRPr lang="ru-RU" sz="1800" dirty="0">
                        <a:solidFill>
                          <a:srgbClr val="00B05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43" marR="68543" marT="0" marB="0"/>
                </a:tc>
              </a:tr>
              <a:tr h="3524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1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43" marR="68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800" kern="1200" dirty="0" smtClean="0"/>
                        <a:t>«Инновационные</a:t>
                      </a:r>
                      <a:r>
                        <a:rPr kumimoji="0" lang="ru-RU" sz="1800" kern="1200" baseline="0" dirty="0" smtClean="0"/>
                        <a:t> технологии организации учебной деятельности младшего школьника в современных условиях».</a:t>
                      </a:r>
                      <a:endParaRPr kumimoji="0" lang="ru-RU" sz="1800" kern="1200" dirty="0" smtClean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800" kern="1200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«Актуальные вопросы преподавания комплексного учебного курса «Основы религиозных культур и светской этики»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43" marR="68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72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72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43" marR="68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13.04.2015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24.04.2015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18.05.2015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28.05.2015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43" marR="68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удостоверение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удостоверение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43" marR="68543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Сертификат Сорокина Тамара Михайлов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1" y="2143116"/>
            <a:ext cx="2423697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format_A4_document_9669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268" y="2643182"/>
            <a:ext cx="241469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Тамара\Desktop\инф технологии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571480"/>
            <a:ext cx="2420934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удост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797253"/>
            <a:ext cx="6643734" cy="4784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удос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671368"/>
            <a:ext cx="6477556" cy="466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Тамара\Desktop\7312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857364"/>
            <a:ext cx="3216167" cy="4214818"/>
          </a:xfrm>
          <a:prstGeom prst="rect">
            <a:avLst/>
          </a:prstGeom>
          <a:noFill/>
        </p:spPr>
      </p:pic>
      <p:pic>
        <p:nvPicPr>
          <p:cNvPr id="2050" name="Picture 2" descr="C:\Users\Тамара\Desktop\курсы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571480"/>
            <a:ext cx="3000396" cy="41612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kern="10" dirty="0" smtClean="0">
                <a:ln w="222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Спасибо </a:t>
            </a:r>
            <a:br>
              <a:rPr lang="ru-RU" kern="10" dirty="0" smtClean="0">
                <a:ln w="222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</a:br>
            <a:r>
              <a:rPr lang="ru-RU" kern="10" dirty="0" smtClean="0">
                <a:ln w="222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за внимание!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57356" y="1928802"/>
            <a:ext cx="63579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Автор презентации</a:t>
            </a:r>
          </a:p>
          <a:p>
            <a:pPr algn="ctr">
              <a:defRPr/>
            </a:pPr>
            <a:r>
              <a:rPr lang="ru-RU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Сорокина Тамара Михайловна,</a:t>
            </a:r>
          </a:p>
          <a:p>
            <a:pPr algn="ctr">
              <a:defRPr/>
            </a:pPr>
            <a:r>
              <a:rPr lang="ru-RU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algn="ctr">
              <a:defRPr/>
            </a:pPr>
            <a:r>
              <a:rPr lang="ru-RU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МБОУ»Вольно – Никольская НОШ»</a:t>
            </a:r>
          </a:p>
          <a:p>
            <a:pPr algn="ctr">
              <a:defRPr/>
            </a:pPr>
            <a:r>
              <a:rPr lang="ru-RU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Атюрьевского муниципального района РМ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6472" y="642918"/>
            <a:ext cx="688796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5763" y="642918"/>
            <a:ext cx="6873923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642919"/>
            <a:ext cx="6572296" cy="505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66644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Положительная  динамика результативности деятельности по итогам внутреннего мониторинга профессиональной деятельности</a:t>
            </a: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857358" y="1928803"/>
          <a:ext cx="6643733" cy="4137738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062997"/>
                <a:gridCol w="1044501"/>
                <a:gridCol w="887377"/>
                <a:gridCol w="991363"/>
                <a:gridCol w="797248"/>
                <a:gridCol w="996561"/>
                <a:gridCol w="863686"/>
              </a:tblGrid>
              <a:tr h="535805">
                <a:tc rowSpan="2"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предмет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-201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учебный год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-2014 учебный год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  <a:defRPr/>
                      </a:pP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2014-2015 учебный год</a:t>
                      </a:r>
                      <a:endParaRPr kumimoji="0" lang="en-US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69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уровень</a:t>
                      </a:r>
                    </a:p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обученности (%)</a:t>
                      </a:r>
                    </a:p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качество</a:t>
                      </a:r>
                    </a:p>
                    <a:p>
                      <a:pPr marL="342900" marR="0" lvl="0" indent="-34290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знаний </a:t>
                      </a:r>
                    </a:p>
                    <a:p>
                      <a:pPr marL="342900" marR="0" lvl="0" indent="-34290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(%)</a:t>
                      </a:r>
                    </a:p>
                    <a:p>
                      <a:pPr marL="342900" marR="0" lvl="0" indent="-34290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уровень</a:t>
                      </a:r>
                    </a:p>
                    <a:p>
                      <a:pPr marL="342900" marR="0" lvl="0" indent="-34290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обученности (%)</a:t>
                      </a:r>
                    </a:p>
                    <a:p>
                      <a:pPr marL="342900" marR="0" lvl="0" indent="-34290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качество</a:t>
                      </a:r>
                    </a:p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знаний</a:t>
                      </a:r>
                    </a:p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(%)</a:t>
                      </a:r>
                    </a:p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уровень</a:t>
                      </a:r>
                    </a:p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обученности (%)</a:t>
                      </a:r>
                    </a:p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качество</a:t>
                      </a:r>
                    </a:p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знаний </a:t>
                      </a:r>
                    </a:p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(%)</a:t>
                      </a:r>
                    </a:p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/>
                </a:tc>
              </a:tr>
              <a:tr h="820886"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математика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504D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/>
                </a:tc>
              </a:tr>
              <a:tr h="837432"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русский язык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/>
                </a:tc>
              </a:tr>
              <a:tr h="708599"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литературное чтение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504D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91442" marR="91442" marT="45709" marB="45709"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F7F7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1856</TotalTime>
  <Words>907</Words>
  <Application>Microsoft Office PowerPoint</Application>
  <PresentationFormat>Экран (4:3)</PresentationFormat>
  <Paragraphs>316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Слайд 1</vt:lpstr>
      <vt:lpstr>Слайд 2</vt:lpstr>
      <vt:lpstr>Слайд 3</vt:lpstr>
      <vt:lpstr> Представление собственного инновационного педагогического опыта</vt:lpstr>
      <vt:lpstr>Слайд 5</vt:lpstr>
      <vt:lpstr>Слайд 6</vt:lpstr>
      <vt:lpstr>Слайд 7</vt:lpstr>
      <vt:lpstr>Слайд 8</vt:lpstr>
      <vt:lpstr>Положительная  динамика результативности деятельности по итогам внутреннего мониторинга профессиональной деятельности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Спасибо 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Тамара</cp:lastModifiedBy>
  <cp:revision>198</cp:revision>
  <dcterms:created xsi:type="dcterms:W3CDTF">2013-08-17T08:34:50Z</dcterms:created>
  <dcterms:modified xsi:type="dcterms:W3CDTF">2015-10-05T19:22:04Z</dcterms:modified>
</cp:coreProperties>
</file>